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4401800" cy="2806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550544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101089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652270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2202814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753360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3303904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855084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4405629" algn="l" defTabSz="1101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F69240"/>
              </a:solidFill>
              <a:prstDash val="solid"/>
              <a:round/>
            </a:ln>
          </a:left>
          <a:right>
            <a:ln w="9525" cap="flat">
              <a:solidFill>
                <a:srgbClr val="F69240"/>
              </a:solidFill>
              <a:prstDash val="solid"/>
              <a:round/>
            </a:ln>
          </a:right>
          <a:top>
            <a:ln w="9525" cap="flat">
              <a:solidFill>
                <a:srgbClr val="F69240"/>
              </a:solidFill>
              <a:prstDash val="solid"/>
              <a:round/>
            </a:ln>
          </a:top>
          <a:bottom>
            <a:ln w="9525" cap="flat">
              <a:solidFill>
                <a:srgbClr val="F69240"/>
              </a:solidFill>
              <a:prstDash val="solid"/>
              <a:round/>
            </a:ln>
          </a:bottom>
          <a:insideH>
            <a:ln w="9525" cap="flat">
              <a:solidFill>
                <a:srgbClr val="F69240"/>
              </a:solidFill>
              <a:prstDash val="solid"/>
              <a:round/>
            </a:ln>
          </a:insideH>
          <a:insideV>
            <a:ln w="9525" cap="flat">
              <a:solidFill>
                <a:srgbClr val="F69240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F69240"/>
              </a:solidFill>
              <a:prstDash val="solid"/>
              <a:round/>
            </a:ln>
          </a:left>
          <a:right>
            <a:ln w="25400" cap="flat">
              <a:solidFill>
                <a:schemeClr val="accent6"/>
              </a:solidFill>
              <a:prstDash val="solid"/>
              <a:round/>
            </a:ln>
          </a:right>
          <a:top>
            <a:ln w="9525" cap="flat">
              <a:solidFill>
                <a:srgbClr val="F69240"/>
              </a:solidFill>
              <a:prstDash val="solid"/>
              <a:round/>
            </a:ln>
          </a:top>
          <a:bottom>
            <a:ln w="9525" cap="flat">
              <a:solidFill>
                <a:srgbClr val="F69240"/>
              </a:solidFill>
              <a:prstDash val="solid"/>
              <a:round/>
            </a:ln>
          </a:bottom>
          <a:insideH>
            <a:ln w="9525" cap="flat">
              <a:solidFill>
                <a:srgbClr val="F69240"/>
              </a:solidFill>
              <a:prstDash val="solid"/>
              <a:round/>
            </a:ln>
          </a:insideH>
          <a:insideV>
            <a:ln w="9525" cap="flat">
              <a:solidFill>
                <a:srgbClr val="F69240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F69240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86" y="-1104"/>
      </p:cViewPr>
      <p:guideLst>
        <p:guide orient="horz" pos="884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107759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08"/>
            <a:ext cx="14401800" cy="280387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标题文本"/>
          <p:cNvSpPr txBox="1">
            <a:spLocks noGrp="1"/>
          </p:cNvSpPr>
          <p:nvPr>
            <p:ph type="title"/>
          </p:nvPr>
        </p:nvSpPr>
        <p:spPr>
          <a:xfrm>
            <a:off x="1080135" y="872388"/>
            <a:ext cx="12241531" cy="601963"/>
          </a:xfrm>
          <a:prstGeom prst="rect">
            <a:avLst/>
          </a:prstGeom>
        </p:spPr>
        <p:txBody>
          <a:bodyPr/>
          <a:lstStyle>
            <a:lvl1pPr algn="ctr">
              <a:defRPr sz="4200">
                <a:latin typeface="方正兰亭粗黑简体"/>
                <a:ea typeface="方正兰亭粗黑简体"/>
                <a:cs typeface="方正兰亭粗黑简体"/>
                <a:sym typeface="方正兰亭粗黑简体"/>
              </a:defRPr>
            </a:lvl1pPr>
          </a:lstStyle>
          <a:p>
            <a:r>
              <a:t>标题文本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160270" y="1591364"/>
            <a:ext cx="10081260" cy="561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SzTx/>
              <a:buFontTx/>
              <a:buNone/>
              <a:defRPr sz="2800">
                <a:solidFill>
                  <a:srgbClr val="888888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lvl1pPr>
            <a:lvl2pPr marL="0" indent="550544" algn="ctr">
              <a:spcBef>
                <a:spcPts val="600"/>
              </a:spcBef>
              <a:buSzTx/>
              <a:buFontTx/>
              <a:buNone/>
              <a:defRPr sz="2800">
                <a:solidFill>
                  <a:srgbClr val="888888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lvl2pPr>
            <a:lvl3pPr marL="0" indent="1101089" algn="ctr">
              <a:spcBef>
                <a:spcPts val="600"/>
              </a:spcBef>
              <a:buSzTx/>
              <a:buFontTx/>
              <a:buNone/>
              <a:defRPr sz="2800">
                <a:solidFill>
                  <a:srgbClr val="888888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lvl3pPr>
            <a:lvl4pPr marL="0" indent="1652270" algn="ctr">
              <a:spcBef>
                <a:spcPts val="600"/>
              </a:spcBef>
              <a:buSzTx/>
              <a:buFontTx/>
              <a:buNone/>
              <a:defRPr sz="2800">
                <a:solidFill>
                  <a:srgbClr val="888888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lvl4pPr>
            <a:lvl5pPr marL="0" indent="2202814" algn="ctr">
              <a:spcBef>
                <a:spcPts val="600"/>
              </a:spcBef>
              <a:buSzTx/>
              <a:buFontTx/>
              <a:buNone/>
              <a:defRPr sz="2800">
                <a:solidFill>
                  <a:srgbClr val="888888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2169451" y="124902"/>
            <a:ext cx="2016225" cy="278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文本"/>
          <p:cNvSpPr txBox="1">
            <a:spLocks noGrp="1"/>
          </p:cNvSpPr>
          <p:nvPr>
            <p:ph type="title"/>
          </p:nvPr>
        </p:nvSpPr>
        <p:spPr>
          <a:xfrm>
            <a:off x="720090" y="112461"/>
            <a:ext cx="12961620" cy="4680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5" name="正文级别 1…"/>
          <p:cNvSpPr txBox="1">
            <a:spLocks noGrp="1"/>
          </p:cNvSpPr>
          <p:nvPr>
            <p:ph type="body" idx="1"/>
          </p:nvPr>
        </p:nvSpPr>
        <p:spPr>
          <a:xfrm>
            <a:off x="720090" y="655267"/>
            <a:ext cx="12961620" cy="18533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文本"/>
          <p:cNvSpPr txBox="1">
            <a:spLocks noGrp="1"/>
          </p:cNvSpPr>
          <p:nvPr>
            <p:ph type="title"/>
          </p:nvPr>
        </p:nvSpPr>
        <p:spPr>
          <a:xfrm>
            <a:off x="10441305" y="84508"/>
            <a:ext cx="3240406" cy="179678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4" name="正文级别 1…"/>
          <p:cNvSpPr txBox="1">
            <a:spLocks noGrp="1"/>
          </p:cNvSpPr>
          <p:nvPr>
            <p:ph type="body" idx="1"/>
          </p:nvPr>
        </p:nvSpPr>
        <p:spPr>
          <a:xfrm>
            <a:off x="720090" y="84508"/>
            <a:ext cx="9481186" cy="17967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720090" y="112461"/>
            <a:ext cx="12961620" cy="4680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" name="正文级别 1…"/>
          <p:cNvSpPr txBox="1">
            <a:spLocks noGrp="1"/>
          </p:cNvSpPr>
          <p:nvPr>
            <p:ph type="body" idx="1"/>
          </p:nvPr>
        </p:nvSpPr>
        <p:spPr>
          <a:xfrm>
            <a:off x="720725" y="755650"/>
            <a:ext cx="13033375" cy="16573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63600" y="539750"/>
            <a:ext cx="11882439" cy="576263"/>
          </a:xfrm>
          <a:prstGeom prst="rect">
            <a:avLst/>
          </a:prstGeom>
        </p:spPr>
        <p:txBody>
          <a:bodyPr>
            <a:normAutofit/>
          </a:bodyPr>
          <a:lstStyle>
            <a:lvl2pPr marL="0" indent="550544">
              <a:buSzTx/>
              <a:buNone/>
            </a:lvl2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720090" y="112461"/>
            <a:ext cx="12961620" cy="4680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0090" y="628615"/>
            <a:ext cx="6363298" cy="26197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3000" b="1"/>
            </a:lvl1pPr>
            <a:lvl2pPr marL="0" indent="550544">
              <a:spcBef>
                <a:spcPts val="700"/>
              </a:spcBef>
              <a:buSzTx/>
              <a:buFontTx/>
              <a:buNone/>
              <a:defRPr sz="3000" b="1"/>
            </a:lvl2pPr>
            <a:lvl3pPr marL="0" indent="1101089">
              <a:spcBef>
                <a:spcPts val="700"/>
              </a:spcBef>
              <a:buSzTx/>
              <a:buFontTx/>
              <a:buNone/>
              <a:defRPr sz="3000" b="1"/>
            </a:lvl3pPr>
            <a:lvl4pPr marL="0" indent="1652270">
              <a:spcBef>
                <a:spcPts val="700"/>
              </a:spcBef>
              <a:buSzTx/>
              <a:buFontTx/>
              <a:buNone/>
              <a:defRPr sz="3000" b="1"/>
            </a:lvl4pPr>
            <a:lvl5pPr marL="0" indent="2202814">
              <a:spcBef>
                <a:spcPts val="700"/>
              </a:spcBef>
              <a:buSzTx/>
              <a:buFontTx/>
              <a:buNone/>
              <a:defRPr sz="30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315916" y="628615"/>
            <a:ext cx="6365797" cy="26197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700"/>
              </a:spcBef>
              <a:buSzTx/>
              <a:buFontTx/>
              <a:buNone/>
              <a:defRPr sz="3000" b="1"/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20090" y="112461"/>
            <a:ext cx="12961620" cy="4680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文本"/>
          <p:cNvSpPr txBox="1">
            <a:spLocks noGrp="1"/>
          </p:cNvSpPr>
          <p:nvPr>
            <p:ph type="title"/>
          </p:nvPr>
        </p:nvSpPr>
        <p:spPr>
          <a:xfrm>
            <a:off x="720091" y="111811"/>
            <a:ext cx="4738096" cy="4758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5630702" y="111813"/>
            <a:ext cx="8051008" cy="239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900"/>
              </a:spcBef>
              <a:defRPr sz="3800"/>
            </a:lvl1pPr>
            <a:lvl2pPr marL="946861" indent="-396316">
              <a:spcBef>
                <a:spcPts val="900"/>
              </a:spcBef>
              <a:defRPr sz="3800"/>
            </a:lvl2pPr>
            <a:lvl3pPr marL="1450170" indent="-349080">
              <a:spcBef>
                <a:spcPts val="900"/>
              </a:spcBef>
              <a:defRPr sz="3800"/>
            </a:lvl3pPr>
            <a:lvl4pPr marL="2087985" indent="-436350">
              <a:spcBef>
                <a:spcPts val="900"/>
              </a:spcBef>
              <a:defRPr sz="3800"/>
            </a:lvl4pPr>
            <a:lvl5pPr marL="2639165" indent="-436350">
              <a:spcBef>
                <a:spcPts val="9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half" idx="13"/>
          </p:nvPr>
        </p:nvSpPr>
        <p:spPr>
          <a:xfrm>
            <a:off x="720091" y="587660"/>
            <a:ext cx="4738096" cy="19209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700"/>
            </a:pPr>
            <a:endParaRPr/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>
            <a:spLocks noGrp="1"/>
          </p:cNvSpPr>
          <p:nvPr>
            <p:ph type="title"/>
          </p:nvPr>
        </p:nvSpPr>
        <p:spPr>
          <a:xfrm>
            <a:off x="2822853" y="1965800"/>
            <a:ext cx="8641081" cy="232076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85" name="图片占位符 2"/>
          <p:cNvSpPr>
            <a:spLocks noGrp="1"/>
          </p:cNvSpPr>
          <p:nvPr>
            <p:ph type="pic" sz="half" idx="13"/>
          </p:nvPr>
        </p:nvSpPr>
        <p:spPr>
          <a:xfrm>
            <a:off x="2822853" y="250927"/>
            <a:ext cx="8641081" cy="168497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822853" y="2197877"/>
            <a:ext cx="8641081" cy="3295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700"/>
            </a:lvl1pPr>
            <a:lvl2pPr marL="0" indent="550544">
              <a:spcBef>
                <a:spcPts val="400"/>
              </a:spcBef>
              <a:buSzTx/>
              <a:buFontTx/>
              <a:buNone/>
              <a:defRPr sz="1700"/>
            </a:lvl2pPr>
            <a:lvl3pPr marL="0" indent="1101089">
              <a:spcBef>
                <a:spcPts val="400"/>
              </a:spcBef>
              <a:buSzTx/>
              <a:buFontTx/>
              <a:buNone/>
              <a:defRPr sz="1700"/>
            </a:lvl3pPr>
            <a:lvl4pPr marL="0" indent="1652270">
              <a:spcBef>
                <a:spcPts val="400"/>
              </a:spcBef>
              <a:buSzTx/>
              <a:buFontTx/>
              <a:buNone/>
              <a:defRPr sz="1700"/>
            </a:lvl4pPr>
            <a:lvl5pPr marL="0" indent="2202814">
              <a:spcBef>
                <a:spcPts val="400"/>
              </a:spcBef>
              <a:buSzTx/>
              <a:buFontTx/>
              <a:buNone/>
              <a:defRPr sz="1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321291" y="2602868"/>
            <a:ext cx="402564" cy="427641"/>
          </a:xfrm>
          <a:prstGeom prst="rect">
            <a:avLst/>
          </a:prstGeom>
        </p:spPr>
        <p:txBody>
          <a:bodyPr lIns="55069" tIns="55069" rIns="55069" bIns="55069" anchor="t"/>
          <a:lstStyle>
            <a:lvl1pPr algn="l">
              <a:defRPr sz="2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720090" y="37682"/>
            <a:ext cx="12961620" cy="6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69" tIns="55069" rIns="55069" bIns="5506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720090" y="654896"/>
            <a:ext cx="12961620" cy="2151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69" tIns="55069" rIns="55069" bIns="5506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960870" y="2466775"/>
            <a:ext cx="336042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827" y="0"/>
            <a:ext cx="14400000" cy="2807450"/>
            <a:chOff x="2827" y="0"/>
            <a:chExt cx="14400000" cy="280745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" y="0"/>
              <a:ext cx="14400000" cy="2807450"/>
            </a:xfrm>
            <a:prstGeom prst="rect">
              <a:avLst/>
            </a:prstGeom>
          </p:spPr>
        </p:pic>
        <p:pic>
          <p:nvPicPr>
            <p:cNvPr id="10" name="六字标题.png" descr="六字标题.png"/>
            <p:cNvPicPr>
              <a:picLocks noChangeAspect="1"/>
            </p:cNvPicPr>
            <p:nvPr userDrawn="1"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82605" y="180007"/>
              <a:ext cx="1589703" cy="222895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1" name="pasted-image.pdf" descr="pasted-image.pdf"/>
            <p:cNvPicPr>
              <a:picLocks noChangeAspect="1"/>
            </p:cNvPicPr>
            <p:nvPr userDrawn="1"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2169451" y="190039"/>
              <a:ext cx="2016225" cy="278001"/>
            </a:xfrm>
            <a:prstGeom prst="rect">
              <a:avLst/>
            </a:prstGeom>
            <a:ln w="3175">
              <a:miter lim="400000"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1pPr>
      <a:lvl2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2pPr>
      <a:lvl3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3pPr>
      <a:lvl4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4pPr>
      <a:lvl5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5pPr>
      <a:lvl6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6pPr>
      <a:lvl7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7pPr>
      <a:lvl8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8pPr>
      <a:lvl9pPr marL="0" marR="0" indent="0" algn="l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粗黑简体"/>
          <a:ea typeface="方正正粗黑简体"/>
          <a:cs typeface="方正正粗黑简体"/>
          <a:sym typeface="方正正粗黑简体"/>
        </a:defRPr>
      </a:lvl9pPr>
    </p:titleStyle>
    <p:bodyStyle>
      <a:lvl1pPr marL="412750" marR="0" indent="-412750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1pPr>
      <a:lvl2pPr marL="943882" marR="0" indent="-393337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2pPr>
      <a:lvl3pPr marL="1449203" marR="0" indent="-348113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3pPr>
      <a:lvl4pPr marL="2040703" marR="0" indent="-389068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4pPr>
      <a:lvl5pPr marL="2591883" marR="0" indent="-389068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5pPr>
      <a:lvl6pPr marL="3028950" marR="0" indent="-275589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6pPr>
      <a:lvl7pPr marL="3579495" marR="0" indent="-275590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7pPr>
      <a:lvl8pPr marL="4130040" marR="0" indent="-275590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8pPr>
      <a:lvl9pPr marL="4681220" marR="0" indent="-275590" algn="l" defTabSz="1101089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方正正准黑简体"/>
          <a:ea typeface="方正正准黑简体"/>
          <a:cs typeface="方正正准黑简体"/>
          <a:sym typeface="方正正准黑简体"/>
        </a:defRPr>
      </a:lvl9pPr>
    </p:bodyStyle>
    <p:otherStyle>
      <a:lvl1pPr marL="0" marR="0" indent="0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550544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101089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652270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202814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753360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303904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855084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405629" algn="r" defTabSz="1101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 txBox="1">
            <a:spLocks noGrp="1"/>
          </p:cNvSpPr>
          <p:nvPr>
            <p:ph type="ctrTitle"/>
          </p:nvPr>
        </p:nvSpPr>
        <p:spPr>
          <a:xfrm>
            <a:off x="1080134" y="1125407"/>
            <a:ext cx="12241532" cy="48196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1882">
              <a:defRPr sz="2916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Escalation: </a:t>
            </a:r>
            <a:r>
              <a:rPr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武器库、竞赛、APT和公共安全</a:t>
            </a:r>
            <a:endParaRPr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2160270" y="1765578"/>
            <a:ext cx="10081260" cy="426463"/>
          </a:xfrm>
          <a:prstGeom prst="rect">
            <a:avLst/>
          </a:prstGeom>
        </p:spPr>
        <p:txBody>
          <a:bodyPr/>
          <a:lstStyle/>
          <a:p>
            <a:pPr defTabSz="1001991">
              <a:spcBef>
                <a:spcPts val="400"/>
              </a:spcBef>
              <a:defRPr sz="200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b="1" dirty="0" err="1">
                <a:latin typeface="Microsoft YaHei UI"/>
                <a:ea typeface="Microsoft YaHei UI"/>
                <a:cs typeface="Microsoft YaHei UI"/>
                <a:sym typeface="Microsoft YaHei UI"/>
              </a:rPr>
              <a:t>郑文彬</a:t>
            </a:r>
            <a:r>
              <a:rPr dirty="0">
                <a:latin typeface="微软雅黑 Light"/>
                <a:ea typeface="微软雅黑 Light"/>
                <a:cs typeface="微软雅黑 Light"/>
                <a:sym typeface="微软雅黑 Light"/>
              </a:rPr>
              <a:t> </a:t>
            </a:r>
            <a:r>
              <a:rPr sz="1638" dirty="0">
                <a:latin typeface="Microsoft YaHei UI"/>
                <a:ea typeface="Microsoft YaHei UI"/>
                <a:cs typeface="Microsoft YaHei UI"/>
                <a:sym typeface="Microsoft YaHei UI"/>
              </a:rPr>
              <a:t>360科技集团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2">
            <a:alphaModFix amt="48000"/>
            <a:extLst/>
          </a:blip>
          <a:stretch>
            <a:fillRect/>
          </a:stretch>
        </p:blipFill>
        <p:spPr>
          <a:xfrm rot="18713635">
            <a:off x="3753446" y="-3500455"/>
            <a:ext cx="7122372" cy="1010554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4"/>
          <p:cNvSpPr txBox="1"/>
          <p:nvPr/>
        </p:nvSpPr>
        <p:spPr>
          <a:xfrm>
            <a:off x="0" y="1213791"/>
            <a:ext cx="14401800" cy="61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69" tIns="55069" rIns="55069" bIns="55069">
            <a:spAutoFit/>
          </a:bodyPr>
          <a:lstStyle>
            <a:lvl1pPr algn="ctr">
              <a:lnSpc>
                <a:spcPct val="90000"/>
              </a:lnSpc>
              <a:defRPr sz="2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Thank you</a:t>
            </a:r>
          </a:p>
        </p:txBody>
      </p:sp>
      <p:pic>
        <p:nvPicPr>
          <p:cNvPr id="184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5157" y="690660"/>
            <a:ext cx="4389502" cy="1824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147" y="679587"/>
            <a:ext cx="4384015" cy="181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animBg="1" advAuto="0"/>
      <p:bldP spid="18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内容占位符 1" descr="内容占位符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65" y="684064"/>
            <a:ext cx="3643039" cy="150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534" y="684064"/>
            <a:ext cx="3535029" cy="1497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4134" y="684064"/>
            <a:ext cx="3600401" cy="149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9563" y="684064"/>
            <a:ext cx="3590231" cy="14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文本框 9"/>
          <p:cNvSpPr txBox="1"/>
          <p:nvPr/>
        </p:nvSpPr>
        <p:spPr>
          <a:xfrm>
            <a:off x="144115" y="2344440"/>
            <a:ext cx="151217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*From “Batman Begins”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图示 2"/>
          <p:cNvGrpSpPr/>
          <p:nvPr/>
        </p:nvGrpSpPr>
        <p:grpSpPr>
          <a:xfrm>
            <a:off x="216124" y="868867"/>
            <a:ext cx="14041560" cy="1070553"/>
            <a:chOff x="0" y="0"/>
            <a:chExt cx="14041559" cy="1070552"/>
          </a:xfrm>
        </p:grpSpPr>
        <p:sp>
          <p:nvSpPr>
            <p:cNvPr id="123" name="形状"/>
            <p:cNvSpPr/>
            <p:nvPr/>
          </p:nvSpPr>
          <p:spPr>
            <a:xfrm>
              <a:off x="0" y="285650"/>
              <a:ext cx="14041560" cy="499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216" y="5400"/>
                  </a:lnTo>
                  <a:lnTo>
                    <a:pt x="21216" y="0"/>
                  </a:lnTo>
                  <a:lnTo>
                    <a:pt x="21600" y="10800"/>
                  </a:lnTo>
                  <a:lnTo>
                    <a:pt x="21216" y="21600"/>
                  </a:lnTo>
                  <a:lnTo>
                    <a:pt x="21216" y="16200"/>
                  </a:lnTo>
                  <a:lnTo>
                    <a:pt x="0" y="16200"/>
                  </a:lnTo>
                  <a:lnTo>
                    <a:pt x="192" y="10800"/>
                  </a:lnTo>
                  <a:close/>
                </a:path>
              </a:pathLst>
            </a:custGeom>
            <a:solidFill>
              <a:srgbClr val="FBCDB7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2015.7.5…"/>
            <p:cNvSpPr txBox="1"/>
            <p:nvPr/>
          </p:nvSpPr>
          <p:spPr>
            <a:xfrm>
              <a:off x="144006" y="0"/>
              <a:ext cx="1243651" cy="410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6896" tIns="56896" rIns="56896" bIns="56896" numCol="1" anchor="b">
              <a:spAutoFit/>
            </a:bodyPr>
            <a:lstStyle/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2015.7.5</a:t>
              </a:r>
            </a:p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Hacking Team泄露事件</a:t>
              </a:r>
            </a:p>
          </p:txBody>
        </p:sp>
        <p:sp>
          <p:nvSpPr>
            <p:cNvPr id="125" name="圆形"/>
            <p:cNvSpPr/>
            <p:nvPr/>
          </p:nvSpPr>
          <p:spPr>
            <a:xfrm>
              <a:off x="720079" y="463268"/>
              <a:ext cx="124813" cy="124813"/>
            </a:xfrm>
            <a:prstGeom prst="ellipse">
              <a:avLst/>
            </a:prstGeom>
            <a:gradFill flip="none" rotWithShape="1">
              <a:gsLst>
                <a:gs pos="0">
                  <a:srgbClr val="934F17"/>
                </a:gs>
                <a:gs pos="80000">
                  <a:srgbClr val="C1681F"/>
                </a:gs>
                <a:gs pos="100000">
                  <a:srgbClr val="C5681C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2016.8.13…"/>
            <p:cNvSpPr txBox="1"/>
            <p:nvPr/>
          </p:nvSpPr>
          <p:spPr>
            <a:xfrm>
              <a:off x="1044092" y="660088"/>
              <a:ext cx="1764210" cy="410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6896" tIns="56896" rIns="56896" bIns="56896" numCol="1" anchor="t">
              <a:spAutoFit/>
            </a:bodyPr>
            <a:lstStyle/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2016.8.13</a:t>
              </a:r>
            </a:p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影子经纪人泄露首批NSA武器库</a:t>
              </a:r>
            </a:p>
          </p:txBody>
        </p:sp>
        <p:sp>
          <p:nvSpPr>
            <p:cNvPr id="127" name="圆形"/>
            <p:cNvSpPr/>
            <p:nvPr/>
          </p:nvSpPr>
          <p:spPr>
            <a:xfrm>
              <a:off x="1872208" y="463268"/>
              <a:ext cx="124813" cy="124813"/>
            </a:xfrm>
            <a:prstGeom prst="ellipse">
              <a:avLst/>
            </a:prstGeom>
            <a:gradFill flip="none" rotWithShape="1">
              <a:gsLst>
                <a:gs pos="0">
                  <a:srgbClr val="BB7A54"/>
                </a:gs>
                <a:gs pos="80000">
                  <a:srgbClr val="F6A06E"/>
                </a:gs>
                <a:gs pos="100000">
                  <a:srgbClr val="FAA06C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2016.8.25…"/>
            <p:cNvSpPr txBox="1"/>
            <p:nvPr/>
          </p:nvSpPr>
          <p:spPr>
            <a:xfrm>
              <a:off x="2567856" y="14403"/>
              <a:ext cx="2716792" cy="410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6896" tIns="56896" rIns="56896" bIns="56896" numCol="1" anchor="b">
              <a:spAutoFit/>
            </a:bodyPr>
            <a:lstStyle/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2016.8.25</a:t>
              </a:r>
            </a:p>
            <a:p>
              <a:pPr algn="ctr" defTabSz="355600">
                <a:lnSpc>
                  <a:spcPct val="90000"/>
                </a:lnSpc>
                <a:spcBef>
                  <a:spcPts val="300"/>
                </a:spcBef>
                <a:defRPr sz="800">
                  <a:solidFill>
                    <a:srgbClr val="FAC09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NSO Group 针对iPhone的“三叉戟”武器曝光</a:t>
              </a:r>
            </a:p>
          </p:txBody>
        </p:sp>
        <p:sp>
          <p:nvSpPr>
            <p:cNvPr id="129" name="圆形"/>
            <p:cNvSpPr/>
            <p:nvPr/>
          </p:nvSpPr>
          <p:spPr>
            <a:xfrm>
              <a:off x="3888432" y="471575"/>
              <a:ext cx="124813" cy="124813"/>
            </a:xfrm>
            <a:prstGeom prst="ellipse">
              <a:avLst/>
            </a:prstGeom>
            <a:gradFill flip="none" rotWithShape="1">
              <a:gsLst>
                <a:gs pos="0">
                  <a:srgbClr val="BB7A54"/>
                </a:gs>
                <a:gs pos="80000">
                  <a:srgbClr val="F6A06E"/>
                </a:gs>
                <a:gs pos="100000">
                  <a:srgbClr val="FAA06C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1" name="椭圆 10"/>
          <p:cNvSpPr/>
          <p:nvPr/>
        </p:nvSpPr>
        <p:spPr>
          <a:xfrm>
            <a:off x="5760739" y="1341737"/>
            <a:ext cx="124813" cy="124813"/>
          </a:xfrm>
          <a:prstGeom prst="ellipse">
            <a:avLst/>
          </a:prstGeom>
          <a:gradFill>
            <a:gsLst>
              <a:gs pos="0">
                <a:srgbClr val="EEA982"/>
              </a:gs>
              <a:gs pos="80000">
                <a:srgbClr val="EEA982"/>
              </a:gs>
              <a:gs pos="100000">
                <a:srgbClr val="EEA982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2" name="矩形 13"/>
          <p:cNvSpPr txBox="1"/>
          <p:nvPr/>
        </p:nvSpPr>
        <p:spPr>
          <a:xfrm>
            <a:off x="4930840" y="1620167"/>
            <a:ext cx="1871611" cy="53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896" tIns="56896" rIns="56896" bIns="56896">
            <a:spAutoFit/>
          </a:bodyPr>
          <a:lstStyle/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2016.10.31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影子经纪人泄露第二次泄露部分武器库以及被黑名单</a:t>
            </a:r>
          </a:p>
        </p:txBody>
      </p:sp>
      <p:sp>
        <p:nvSpPr>
          <p:cNvPr id="133" name="椭圆 14"/>
          <p:cNvSpPr/>
          <p:nvPr/>
        </p:nvSpPr>
        <p:spPr>
          <a:xfrm>
            <a:off x="7848972" y="1341737"/>
            <a:ext cx="124813" cy="124813"/>
          </a:xfrm>
          <a:prstGeom prst="ellipse">
            <a:avLst/>
          </a:prstGeom>
          <a:gradFill>
            <a:gsLst>
              <a:gs pos="0">
                <a:srgbClr val="EEA982"/>
              </a:gs>
              <a:gs pos="80000">
                <a:srgbClr val="EEA982"/>
              </a:gs>
              <a:gs pos="100000">
                <a:srgbClr val="EEA982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4" name="矩形 17"/>
          <p:cNvSpPr txBox="1"/>
          <p:nvPr/>
        </p:nvSpPr>
        <p:spPr>
          <a:xfrm>
            <a:off x="6912867" y="737755"/>
            <a:ext cx="1982029" cy="578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896" tIns="56896" rIns="56896" bIns="56896">
            <a:spAutoFit/>
          </a:bodyPr>
          <a:lstStyle/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2016.12.14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影子经纪人泄露武器库文件截图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NSA意识到泄露范围，秘密通知微软修复</a:t>
            </a:r>
          </a:p>
        </p:txBody>
      </p:sp>
      <p:sp>
        <p:nvSpPr>
          <p:cNvPr id="135" name="椭圆 18"/>
          <p:cNvSpPr/>
          <p:nvPr/>
        </p:nvSpPr>
        <p:spPr>
          <a:xfrm>
            <a:off x="10297244" y="1341737"/>
            <a:ext cx="124813" cy="124813"/>
          </a:xfrm>
          <a:prstGeom prst="ellipse">
            <a:avLst/>
          </a:prstGeom>
          <a:gradFill>
            <a:gsLst>
              <a:gs pos="0">
                <a:srgbClr val="EEA982"/>
              </a:gs>
              <a:gs pos="80000">
                <a:srgbClr val="EEA982"/>
              </a:gs>
              <a:gs pos="100000">
                <a:srgbClr val="EEA982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6" name="矩形 19"/>
          <p:cNvSpPr txBox="1"/>
          <p:nvPr/>
        </p:nvSpPr>
        <p:spPr>
          <a:xfrm>
            <a:off x="9368635" y="1574562"/>
            <a:ext cx="1982028" cy="578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896" tIns="56896" rIns="56896" bIns="56896">
            <a:spAutoFit/>
          </a:bodyPr>
          <a:lstStyle/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2017.3.7~7.17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维基解密公开泄露CIA武器库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目前已经公开17个批次</a:t>
            </a:r>
          </a:p>
        </p:txBody>
      </p:sp>
      <p:sp>
        <p:nvSpPr>
          <p:cNvPr id="137" name="椭圆 20"/>
          <p:cNvSpPr/>
          <p:nvPr/>
        </p:nvSpPr>
        <p:spPr>
          <a:xfrm>
            <a:off x="12745515" y="1341737"/>
            <a:ext cx="124813" cy="124813"/>
          </a:xfrm>
          <a:prstGeom prst="ellipse">
            <a:avLst/>
          </a:prstGeom>
          <a:gradFill>
            <a:gsLst>
              <a:gs pos="0">
                <a:srgbClr val="EEA982"/>
              </a:gs>
              <a:gs pos="80000">
                <a:srgbClr val="EEA982"/>
              </a:gs>
              <a:gs pos="100000">
                <a:srgbClr val="EEA982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8" name="矩形 21"/>
          <p:cNvSpPr txBox="1"/>
          <p:nvPr/>
        </p:nvSpPr>
        <p:spPr>
          <a:xfrm>
            <a:off x="11665395" y="743400"/>
            <a:ext cx="1982028" cy="578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896" tIns="56896" rIns="56896" bIns="56896">
            <a:spAutoFit/>
          </a:bodyPr>
          <a:lstStyle/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2017.4.8~4.14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影子经纪人公开此前拍卖的NSA武器库</a:t>
            </a:r>
          </a:p>
          <a:p>
            <a:pPr algn="ctr" defTabSz="355600">
              <a:lnSpc>
                <a:spcPct val="90000"/>
              </a:lnSpc>
              <a:spcBef>
                <a:spcPts val="300"/>
              </a:spcBef>
              <a:defRPr sz="800">
                <a:solidFill>
                  <a:srgbClr val="FAC09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以及最后的Windows武器库</a:t>
            </a:r>
          </a:p>
        </p:txBody>
      </p:sp>
      <p:sp>
        <p:nvSpPr>
          <p:cNvPr id="139" name="标题 6"/>
          <p:cNvSpPr txBox="1">
            <a:spLocks noGrp="1"/>
          </p:cNvSpPr>
          <p:nvPr>
            <p:ph type="title"/>
          </p:nvPr>
        </p:nvSpPr>
        <p:spPr>
          <a:xfrm>
            <a:off x="4229370" y="26407"/>
            <a:ext cx="4987756" cy="467539"/>
          </a:xfrm>
          <a:prstGeom prst="rect">
            <a:avLst/>
          </a:prstGeom>
          <a:solidFill>
            <a:srgbClr val="010A31"/>
          </a:solidFill>
        </p:spPr>
        <p:txBody>
          <a:bodyPr/>
          <a:lstStyle/>
          <a:p>
            <a: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1" dirty="0" err="1"/>
              <a:t>已曝光的成规模武器库</a:t>
            </a:r>
            <a:r>
              <a:rPr b="1" dirty="0"/>
              <a:t>/</a:t>
            </a:r>
            <a:r>
              <a:rPr b="1" dirty="0" err="1"/>
              <a:t>漏洞库泄露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标题 6"/>
          <p:cNvSpPr txBox="1">
            <a:spLocks noGrp="1"/>
          </p:cNvSpPr>
          <p:nvPr>
            <p:ph type="title"/>
          </p:nvPr>
        </p:nvSpPr>
        <p:spPr>
          <a:xfrm>
            <a:off x="3732245" y="4157"/>
            <a:ext cx="10525439" cy="467539"/>
          </a:xfrm>
          <a:prstGeom prst="rect">
            <a:avLst/>
          </a:prstGeom>
          <a:solidFill>
            <a:srgbClr val="010A31"/>
          </a:solidFill>
        </p:spPr>
        <p:txBody>
          <a:bodyPr/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1" dirty="0"/>
              <a:t>2016~2017 </a:t>
            </a:r>
            <a:r>
              <a:rPr b="1" dirty="0" err="1"/>
              <a:t>除CIA</a:t>
            </a:r>
            <a:r>
              <a:rPr b="1" dirty="0"/>
              <a:t>/</a:t>
            </a:r>
            <a:r>
              <a:rPr b="1" dirty="0" err="1"/>
              <a:t>NSA武器库外，微软</a:t>
            </a:r>
            <a:r>
              <a:rPr b="1" dirty="0"/>
              <a:t> &amp; Adobe </a:t>
            </a:r>
            <a:r>
              <a:rPr b="1" dirty="0" err="1"/>
              <a:t>的零日漏洞用于APT的公开案例</a:t>
            </a:r>
            <a:endParaRPr b="1" dirty="0"/>
          </a:p>
        </p:txBody>
      </p:sp>
      <p:graphicFrame>
        <p:nvGraphicFramePr>
          <p:cNvPr id="142" name="表格 7"/>
          <p:cNvGraphicFramePr/>
          <p:nvPr>
            <p:extLst>
              <p:ext uri="{D42A27DB-BD31-4B8C-83A1-F6EECF244321}">
                <p14:modId xmlns:p14="http://schemas.microsoft.com/office/powerpoint/2010/main" val="1433638084"/>
              </p:ext>
            </p:extLst>
          </p:nvPr>
        </p:nvGraphicFramePr>
        <p:xfrm>
          <a:off x="1937497" y="642446"/>
          <a:ext cx="5079122" cy="1984245"/>
        </p:xfrm>
        <a:graphic>
          <a:graphicData uri="http://schemas.openxmlformats.org/drawingml/2006/table">
            <a:tbl>
              <a:tblPr firstRow="1" lastRow="1">
                <a:tableStyleId>{4C3C2611-4C71-4FC5-86AE-919BDF0F9419}</a:tableStyleId>
              </a:tblPr>
              <a:tblGrid>
                <a:gridCol w="11652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5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5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3131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CVE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T>
                      <a:solidFill>
                        <a:srgbClr val="F69240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类型</a:t>
                      </a:r>
                    </a:p>
                  </a:txBody>
                  <a:tcPr marL="32051" marR="32051" marT="32051" marB="32051" horzOverflow="overflow">
                    <a:lnT>
                      <a:solidFill>
                        <a:srgbClr val="F69240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组件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T>
                      <a:solidFill>
                        <a:srgbClr val="F69240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来历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R>
                      <a:solidFill>
                        <a:srgbClr val="F69240"/>
                      </a:solidFill>
                      <a:miter lim="400000"/>
                    </a:lnR>
                    <a:lnT>
                      <a:solidFill>
                        <a:srgbClr val="F69240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CVE-2016-0034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SilverLight 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商业黑客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dirty="0" smtClean="0">
                          <a:solidFill>
                            <a:srgbClr val="FFFFFF"/>
                          </a:solidFill>
                        </a:rPr>
                        <a:t>CVE</a:t>
                      </a:r>
                      <a:r>
                        <a:rPr lang="en-US" altLang="zh-CN" sz="400" dirty="0" smtClean="0">
                          <a:solidFill>
                            <a:srgbClr val="FFFFFF"/>
                          </a:solidFill>
                        </a:rPr>
                        <a:t>-2016-0165</a:t>
                      </a:r>
                      <a:endParaRPr sz="400" dirty="0">
                        <a:solidFill>
                          <a:srgbClr val="FFFFFF"/>
                        </a:solidFill>
                      </a:endParaRP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zh-CN" altLang="en-US" sz="400" dirty="0" smtClean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内核提权</a:t>
                      </a:r>
                      <a:endParaRPr sz="400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400" dirty="0" smtClean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Win32k</a:t>
                      </a:r>
                      <a:endParaRPr sz="400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zh-CN" altLang="en-US" sz="400" b="1" dirty="0" smtClean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针对亚洲、中韩、俄罗斯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CVE-2016-0167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内核提权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Win32k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针对美国商业公司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CVE-2016-0189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Edge/Internet Explorer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针对韩国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CVE-2016-3351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Edge/Internet Explorer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商业勒索软件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CVE-2016-3298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Edge/Internet Explorer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商业勒索软件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CVE-2016-3393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Graphics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针对中东及接收难民国家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CVE-2016-7193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Office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针对澳洲APT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CVE-2016-7256 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Font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针对美国大选，DNC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CVE-2016-7255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内核提权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Win32k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针对美国大选，DNC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CVE-2017-0005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内核提权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Win32k/GDI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针对美国核工业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CVE-2017-0149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Internet Explorer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未知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13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</a:rPr>
                        <a:t>CVE-2017-0199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Office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针对亚洲国家，包括中国</a:t>
                      </a:r>
                    </a:p>
                  </a:txBody>
                  <a:tcPr marL="32051" marR="32051" marT="32051" marB="32051" horzOverflow="overflow">
                    <a:lnL w="12700">
                      <a:miter lim="400000"/>
                    </a:lnL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5891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sz="400" b="1">
                          <a:solidFill>
                            <a:srgbClr val="FFFFFF"/>
                          </a:solidFill>
                        </a:rPr>
                        <a:t>CVE-2017-0210</a:t>
                      </a:r>
                    </a:p>
                  </a:txBody>
                  <a:tcPr marL="32051" marR="32051" marT="32051" marB="32051" horzOverflow="overflow">
                    <a:lnL>
                      <a:solidFill>
                        <a:srgbClr val="F6924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chemeClr val="accent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4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权限提升/UXSS</a:t>
                      </a:r>
                    </a:p>
                  </a:txBody>
                  <a:tcPr marL="32051" marR="32051" marT="32051" marB="32051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chemeClr val="accent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sz="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Internet Explorer</a:t>
                      </a:r>
                    </a:p>
                  </a:txBody>
                  <a:tcPr marL="32051" marR="32051" marT="32051" marB="32051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chemeClr val="accent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sz="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未知</a:t>
                      </a:r>
                      <a:endParaRPr sz="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2051" marR="32051" marT="32051" marB="32051" horzOverflow="overflow">
                    <a:lnR>
                      <a:solidFill>
                        <a:srgbClr val="F6924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chemeClr val="accent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43" name="表格 9"/>
          <p:cNvGraphicFramePr/>
          <p:nvPr>
            <p:extLst>
              <p:ext uri="{D42A27DB-BD31-4B8C-83A1-F6EECF244321}">
                <p14:modId xmlns:p14="http://schemas.microsoft.com/office/powerpoint/2010/main" val="3379946169"/>
              </p:ext>
            </p:extLst>
          </p:nvPr>
        </p:nvGraphicFramePr>
        <p:xfrm>
          <a:off x="7156580" y="642446"/>
          <a:ext cx="5150499" cy="198424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87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56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62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09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887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 dirty="0">
                          <a:solidFill>
                            <a:srgbClr val="FFFFFF"/>
                          </a:solidFill>
                        </a:rPr>
                        <a:t>
CVE</a:t>
                      </a:r>
                    </a:p>
                  </a:txBody>
                  <a:tcPr marL="40936" marR="40936" marT="40936" marB="40936" horzOverflow="overflow">
                    <a:lnL>
                      <a:solidFill>
                        <a:srgbClr val="F6924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
类型</a:t>
                      </a:r>
                    </a:p>
                  </a:txBody>
                  <a:tcPr marL="40936" marR="40936" marT="40936" marB="40936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
组件</a:t>
                      </a:r>
                    </a:p>
                  </a:txBody>
                  <a:tcPr marL="40936" marR="40936" marT="40936" marB="40936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
来历</a:t>
                      </a:r>
                    </a:p>
                  </a:txBody>
                  <a:tcPr marL="40936" marR="40936" marT="40936" marB="40936" horzOverflow="overflow">
                    <a:lnR>
                      <a:solidFill>
                        <a:srgbClr val="F69240"/>
                      </a:solidFill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56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CVE-2016-1010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针对日本APT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99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 dirty="0">
                          <a:solidFill>
                            <a:srgbClr val="FFFFFF"/>
                          </a:solidFill>
                        </a:rPr>
                        <a:t>CVE-2016-1019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针对美国大选，DNC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99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 dirty="0">
                          <a:solidFill>
                            <a:srgbClr val="FFFFFF"/>
                          </a:solidFill>
                        </a:rPr>
                        <a:t>CVE-2016-4117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6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针对亚洲，中韩，俄罗斯</a:t>
                      </a:r>
                      <a:endParaRPr sz="6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99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CVE-2016-4171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针对亚洲，中韩，俄罗斯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99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CVE-2016-7855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6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商业勒索软件</a:t>
                      </a:r>
                      <a:endParaRPr sz="6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99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 dirty="0">
                          <a:solidFill>
                            <a:srgbClr val="FFFFFF"/>
                          </a:solidFill>
                        </a:rPr>
                        <a:t>CVE-2016-7892 </a:t>
                      </a:r>
                    </a:p>
                  </a:txBody>
                  <a:tcPr marL="40936" marR="40936" marT="40936" marB="40936" horzOverflow="overflow">
                    <a:lnR w="12700"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远程代码执行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Adobe Flash Player</a:t>
                      </a: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针对中东及接收难民国家</a:t>
                      </a:r>
                      <a:endParaRPr sz="6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0936" marR="40936" marT="40936" marB="40936" horzOverflow="overflow">
                    <a:lnL w="12700">
                      <a:miter lim="400000"/>
                    </a:lnL>
                    <a:lnT w="12700"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683" y="12723"/>
            <a:ext cx="7148474" cy="270774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虚尾箭头 5"/>
          <p:cNvSpPr/>
          <p:nvPr/>
        </p:nvSpPr>
        <p:spPr>
          <a:xfrm rot="10035258">
            <a:off x="6115522" y="382444"/>
            <a:ext cx="720671" cy="124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117" y="5400"/>
                </a:lnTo>
                <a:lnTo>
                  <a:pt x="117" y="16200"/>
                </a:lnTo>
                <a:lnTo>
                  <a:pt x="0" y="16200"/>
                </a:lnTo>
                <a:close/>
                <a:moveTo>
                  <a:pt x="234" y="5400"/>
                </a:moveTo>
                <a:lnTo>
                  <a:pt x="468" y="5400"/>
                </a:lnTo>
                <a:lnTo>
                  <a:pt x="468" y="16200"/>
                </a:lnTo>
                <a:lnTo>
                  <a:pt x="234" y="16200"/>
                </a:lnTo>
                <a:close/>
                <a:moveTo>
                  <a:pt x="585" y="5400"/>
                </a:moveTo>
                <a:lnTo>
                  <a:pt x="19727" y="5400"/>
                </a:lnTo>
                <a:lnTo>
                  <a:pt x="19727" y="0"/>
                </a:lnTo>
                <a:lnTo>
                  <a:pt x="21600" y="10800"/>
                </a:lnTo>
                <a:lnTo>
                  <a:pt x="19727" y="21600"/>
                </a:lnTo>
                <a:lnTo>
                  <a:pt x="19727" y="16200"/>
                </a:lnTo>
                <a:lnTo>
                  <a:pt x="585" y="1620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文本框 6"/>
          <p:cNvSpPr txBox="1"/>
          <p:nvPr/>
        </p:nvSpPr>
        <p:spPr>
          <a:xfrm>
            <a:off x="6804818" y="210600"/>
            <a:ext cx="236586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已经被泄露公开的武器库</a:t>
            </a:r>
          </a:p>
        </p:txBody>
      </p:sp>
      <p:sp>
        <p:nvSpPr>
          <p:cNvPr id="156" name="虚尾箭头 8"/>
          <p:cNvSpPr/>
          <p:nvPr/>
        </p:nvSpPr>
        <p:spPr>
          <a:xfrm rot="10800000">
            <a:off x="7056883" y="943973"/>
            <a:ext cx="728986" cy="124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116" y="5400"/>
                </a:lnTo>
                <a:lnTo>
                  <a:pt x="116" y="16200"/>
                </a:lnTo>
                <a:lnTo>
                  <a:pt x="0" y="16200"/>
                </a:lnTo>
                <a:close/>
                <a:moveTo>
                  <a:pt x="231" y="5400"/>
                </a:moveTo>
                <a:lnTo>
                  <a:pt x="463" y="5400"/>
                </a:lnTo>
                <a:lnTo>
                  <a:pt x="463" y="16200"/>
                </a:lnTo>
                <a:lnTo>
                  <a:pt x="231" y="16200"/>
                </a:lnTo>
                <a:close/>
                <a:moveTo>
                  <a:pt x="579" y="5400"/>
                </a:moveTo>
                <a:lnTo>
                  <a:pt x="19749" y="5400"/>
                </a:lnTo>
                <a:lnTo>
                  <a:pt x="19749" y="0"/>
                </a:lnTo>
                <a:lnTo>
                  <a:pt x="21600" y="10800"/>
                </a:lnTo>
                <a:lnTo>
                  <a:pt x="19749" y="21600"/>
                </a:lnTo>
                <a:lnTo>
                  <a:pt x="19749" y="16200"/>
                </a:lnTo>
                <a:lnTo>
                  <a:pt x="579" y="16200"/>
                </a:lnTo>
                <a:close/>
              </a:path>
            </a:pathLst>
          </a:custGeom>
          <a:gradFill>
            <a:gsLst>
              <a:gs pos="0">
                <a:srgbClr val="9A2F2C"/>
              </a:gs>
              <a:gs pos="80000">
                <a:srgbClr val="CA3E3A"/>
              </a:gs>
              <a:gs pos="100000">
                <a:srgbClr val="CE3B37"/>
              </a:gs>
            </a:gsLst>
            <a:lin ang="16200000"/>
          </a:gradFill>
          <a:ln>
            <a:solidFill>
              <a:srgbClr val="BE4B4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文本框 9"/>
          <p:cNvSpPr txBox="1"/>
          <p:nvPr/>
        </p:nvSpPr>
        <p:spPr>
          <a:xfrm>
            <a:off x="7848972" y="852566"/>
            <a:ext cx="229513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推测可能存在的武器库</a:t>
            </a:r>
          </a:p>
        </p:txBody>
      </p:sp>
      <p:sp>
        <p:nvSpPr>
          <p:cNvPr id="158" name="虚尾箭头 10"/>
          <p:cNvSpPr/>
          <p:nvPr/>
        </p:nvSpPr>
        <p:spPr>
          <a:xfrm rot="20693661">
            <a:off x="5497167" y="1930030"/>
            <a:ext cx="459445" cy="13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202" y="5400"/>
                </a:lnTo>
                <a:lnTo>
                  <a:pt x="202" y="16200"/>
                </a:lnTo>
                <a:lnTo>
                  <a:pt x="0" y="16200"/>
                </a:lnTo>
                <a:close/>
                <a:moveTo>
                  <a:pt x="404" y="5400"/>
                </a:moveTo>
                <a:lnTo>
                  <a:pt x="808" y="5400"/>
                </a:lnTo>
                <a:lnTo>
                  <a:pt x="808" y="16200"/>
                </a:lnTo>
                <a:lnTo>
                  <a:pt x="404" y="16200"/>
                </a:lnTo>
                <a:close/>
                <a:moveTo>
                  <a:pt x="1010" y="5400"/>
                </a:moveTo>
                <a:lnTo>
                  <a:pt x="18368" y="5400"/>
                </a:lnTo>
                <a:lnTo>
                  <a:pt x="18368" y="0"/>
                </a:lnTo>
                <a:lnTo>
                  <a:pt x="21600" y="10800"/>
                </a:lnTo>
                <a:lnTo>
                  <a:pt x="18368" y="21600"/>
                </a:lnTo>
                <a:lnTo>
                  <a:pt x="18368" y="16200"/>
                </a:lnTo>
                <a:lnTo>
                  <a:pt x="1010" y="16200"/>
                </a:lnTo>
                <a:close/>
              </a:path>
            </a:pathLst>
          </a:custGeom>
          <a:gradFill>
            <a:gsLst>
              <a:gs pos="0">
                <a:srgbClr val="9A2F2C"/>
              </a:gs>
              <a:gs pos="80000">
                <a:srgbClr val="CA3E3A"/>
              </a:gs>
              <a:gs pos="100000">
                <a:srgbClr val="CE3B37"/>
              </a:gs>
            </a:gsLst>
            <a:lin ang="16200000"/>
          </a:gradFill>
          <a:ln>
            <a:solidFill>
              <a:srgbClr val="BE4B4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文本框 11"/>
          <p:cNvSpPr txBox="1"/>
          <p:nvPr/>
        </p:nvSpPr>
        <p:spPr>
          <a:xfrm rot="20832812">
            <a:off x="3978456" y="2085165"/>
            <a:ext cx="163789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隐藏更深的武器库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占位符 2"/>
          <p:cNvSpPr txBox="1">
            <a:spLocks noGrp="1"/>
          </p:cNvSpPr>
          <p:nvPr>
            <p:ph type="body" sz="quarter" idx="1"/>
          </p:nvPr>
        </p:nvSpPr>
        <p:spPr>
          <a:xfrm>
            <a:off x="3661050" y="689490"/>
            <a:ext cx="8425027" cy="32119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27621">
              <a:spcBef>
                <a:spcPts val="200"/>
              </a:spcBef>
              <a:defRPr sz="1254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00" dirty="0"/>
              <a:t>Pwn2own竞赛：接近武器库/</a:t>
            </a:r>
            <a:r>
              <a:rPr sz="1600" dirty="0" err="1"/>
              <a:t>APT的真实试炼</a:t>
            </a:r>
            <a:endParaRPr sz="1600" dirty="0"/>
          </a:p>
        </p:txBody>
      </p:sp>
      <p:sp>
        <p:nvSpPr>
          <p:cNvPr id="146" name="内容占位符 3"/>
          <p:cNvSpPr txBox="1"/>
          <p:nvPr/>
        </p:nvSpPr>
        <p:spPr>
          <a:xfrm>
            <a:off x="3682979" y="1107796"/>
            <a:ext cx="13537593" cy="161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69" tIns="55069" rIns="55069" bIns="55069">
            <a:normAutofit/>
          </a:bodyPr>
          <a:lstStyle/>
          <a:p>
            <a:pPr marL="412750" indent="-412750">
              <a:spcBef>
                <a:spcPts val="400"/>
              </a:spcBef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攻破最新的操作系统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最新的浏览器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最新虚拟机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2750" indent="-412750">
              <a:spcBef>
                <a:spcPts val="400"/>
              </a:spcBef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告诉公众：真实世界的威胁和可能性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2750" indent="-412750">
              <a:spcBef>
                <a:spcPts val="400"/>
              </a:spcBef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告诉软件厂商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安全厂商：真实攻击向量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界面和防御方向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3948" y="1537404"/>
            <a:ext cx="1656185" cy="1104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3387" y="337024"/>
            <a:ext cx="1666745" cy="113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132" y="612056"/>
            <a:ext cx="1359743" cy="198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片 11" descr="图片 11"/>
          <p:cNvPicPr>
            <a:picLocks noChangeAspect="1"/>
          </p:cNvPicPr>
          <p:nvPr/>
        </p:nvPicPr>
        <p:blipFill rotWithShape="1">
          <a:blip r:embed="rId5">
            <a:extLst/>
          </a:blip>
          <a:srcRect t="-7" b="-7"/>
          <a:stretch/>
        </p:blipFill>
        <p:spPr>
          <a:xfrm>
            <a:off x="1780432" y="612056"/>
            <a:ext cx="1748060" cy="125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片 14" descr="图片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782" y="1986040"/>
            <a:ext cx="1747711" cy="642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8692" y="670757"/>
            <a:ext cx="3750203" cy="19575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标题 6"/>
          <p:cNvGrpSpPr/>
          <p:nvPr/>
        </p:nvGrpSpPr>
        <p:grpSpPr>
          <a:xfrm>
            <a:off x="5328692" y="107999"/>
            <a:ext cx="3888434" cy="369626"/>
            <a:chOff x="0" y="0"/>
            <a:chExt cx="3888433" cy="369624"/>
          </a:xfrm>
        </p:grpSpPr>
        <p:sp>
          <p:nvSpPr>
            <p:cNvPr id="162" name="矩形"/>
            <p:cNvSpPr/>
            <p:nvPr/>
          </p:nvSpPr>
          <p:spPr>
            <a:xfrm>
              <a:off x="0" y="0"/>
              <a:ext cx="3888433" cy="369624"/>
            </a:xfrm>
            <a:prstGeom prst="rect">
              <a:avLst/>
            </a:prstGeom>
            <a:solidFill>
              <a:srgbClr val="010A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3" name="冰山仍在继续上浮"/>
            <p:cNvSpPr txBox="1"/>
            <p:nvPr/>
          </p:nvSpPr>
          <p:spPr>
            <a:xfrm>
              <a:off x="0" y="0"/>
              <a:ext cx="3888433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b="1" dirty="0" err="1"/>
                <a:t>冰山仍在继续上浮</a:t>
              </a:r>
              <a:endParaRPr b="1" dirty="0"/>
            </a:p>
          </p:txBody>
        </p:sp>
      </p:grpSp>
      <p:pic>
        <p:nvPicPr>
          <p:cNvPr id="165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132" y="875151"/>
            <a:ext cx="3024336" cy="159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7411" y="875151"/>
            <a:ext cx="2423330" cy="160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0127" y="720008"/>
            <a:ext cx="3240359" cy="70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片 9" descr="图片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9277" y="1523144"/>
            <a:ext cx="3251209" cy="646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片 1" descr="图片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2238" y="875151"/>
            <a:ext cx="2251430" cy="159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  <p:bldP spid="168" grpId="4" animBg="1" advAuto="0"/>
      <p:bldP spid="169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内容占位符 3" descr="内容占位符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047" y="679983"/>
            <a:ext cx="3605390" cy="188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6135" y="866595"/>
            <a:ext cx="3041037" cy="1587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50" y="964598"/>
            <a:ext cx="2442085" cy="1374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04936" y="965009"/>
            <a:ext cx="1040543" cy="1388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99911" y="964598"/>
            <a:ext cx="2232249" cy="13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3" animBg="1" advAuto="0"/>
      <p:bldP spid="173" grpId="1" animBg="1" advAuto="0"/>
      <p:bldP spid="174" grpId="2" animBg="1" advAuto="0"/>
      <p:bldP spid="175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内容占位符 2"/>
          <p:cNvSpPr txBox="1">
            <a:spLocks noGrp="1"/>
          </p:cNvSpPr>
          <p:nvPr>
            <p:ph type="body" idx="1"/>
          </p:nvPr>
        </p:nvSpPr>
        <p:spPr>
          <a:xfrm>
            <a:off x="3812037" y="614635"/>
            <a:ext cx="6731519" cy="2123878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marL="768362" lvl="1" indent="-294894" defTabSz="914400">
              <a:spcBef>
                <a:spcPts val="300"/>
              </a:spcBef>
              <a:buSzPct val="100000"/>
              <a:buChar char="•"/>
              <a:defRPr sz="1548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软件厂商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安全厂商如何应对对抗升级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1478838" lvl="2" indent="-294894" defTabSz="914400">
              <a:spcBef>
                <a:spcPts val="300"/>
              </a:spcBef>
              <a:defRPr sz="1548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基础安全设施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78838" lvl="2" indent="-294894" defTabSz="914400">
              <a:spcBef>
                <a:spcPts val="300"/>
              </a:spcBef>
              <a:defRPr sz="1548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漏洞对抗技术、虚拟化安全、安全的虚拟化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68362" lvl="1" indent="-294894" defTabSz="914400">
              <a:spcBef>
                <a:spcPts val="300"/>
              </a:spcBef>
              <a:buSzPct val="100000"/>
              <a:buChar char="•"/>
              <a:defRPr sz="1548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公众安全意识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68362" lvl="1" indent="-294894" defTabSz="914400">
              <a:spcBef>
                <a:spcPts val="300"/>
              </a:spcBef>
              <a:buSzPct val="100000"/>
              <a:buChar char="•"/>
              <a:defRPr sz="1548">
                <a:latin typeface="方正正粗黑简体"/>
                <a:ea typeface="方正正粗黑简体"/>
                <a:cs typeface="方正正粗黑简体"/>
                <a:sym typeface="方正正粗黑简体"/>
              </a:defRPr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政府对漏洞库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武器库在国家安全层面上的应对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0" name="标题 6"/>
          <p:cNvGrpSpPr/>
          <p:nvPr/>
        </p:nvGrpSpPr>
        <p:grpSpPr>
          <a:xfrm>
            <a:off x="5328691" y="107999"/>
            <a:ext cx="3888435" cy="369625"/>
            <a:chOff x="-1" y="0"/>
            <a:chExt cx="3888434" cy="369624"/>
          </a:xfrm>
        </p:grpSpPr>
        <p:sp>
          <p:nvSpPr>
            <p:cNvPr id="178" name="矩形"/>
            <p:cNvSpPr/>
            <p:nvPr/>
          </p:nvSpPr>
          <p:spPr>
            <a:xfrm>
              <a:off x="-1" y="0"/>
              <a:ext cx="3888434" cy="369624"/>
            </a:xfrm>
            <a:prstGeom prst="rect">
              <a:avLst/>
            </a:prstGeom>
            <a:solidFill>
              <a:srgbClr val="010A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方正正粗黑简体"/>
                  <a:ea typeface="方正正粗黑简体"/>
                  <a:cs typeface="方正正粗黑简体"/>
                  <a:sym typeface="方正正粗黑简体"/>
                </a:defRPr>
              </a:pPr>
              <a:endParaRPr/>
            </a:p>
          </p:txBody>
        </p:sp>
        <p:sp>
          <p:nvSpPr>
            <p:cNvPr id="179" name="What about Escalation?"/>
            <p:cNvSpPr txBox="1"/>
            <p:nvPr/>
          </p:nvSpPr>
          <p:spPr>
            <a:xfrm>
              <a:off x="-1" y="0"/>
              <a:ext cx="3888434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b="1" dirty="0"/>
                <a:t>What about Escalation?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101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101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101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101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251</Words>
  <Application>Microsoft Office PowerPoint</Application>
  <PresentationFormat>自定义</PresentationFormat>
  <Paragraphs>125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Escalation: 武器库、竞赛、APT和公共安全</vt:lpstr>
      <vt:lpstr>PowerPoint 演示文稿</vt:lpstr>
      <vt:lpstr>已曝光的成规模武器库/漏洞库泄露</vt:lpstr>
      <vt:lpstr>2016~2017 除CIA/NSA武器库外，微软 &amp; Adobe 的零日漏洞用于APT的公开案例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Escalation: 武器库、竞赛、APT和公共安全</dc:title>
  <dc:creator>mj0011</dc:creator>
  <cp:lastModifiedBy>Administrator</cp:lastModifiedBy>
  <cp:revision>12</cp:revision>
  <dcterms:modified xsi:type="dcterms:W3CDTF">2017-07-25T20:06:07Z</dcterms:modified>
</cp:coreProperties>
</file>